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78" r:id="rId2"/>
    <p:sldId id="284" r:id="rId3"/>
    <p:sldId id="258" r:id="rId4"/>
    <p:sldId id="259" r:id="rId5"/>
    <p:sldId id="268" r:id="rId6"/>
    <p:sldId id="269" r:id="rId7"/>
    <p:sldId id="260" r:id="rId8"/>
    <p:sldId id="279" r:id="rId9"/>
    <p:sldId id="261" r:id="rId10"/>
    <p:sldId id="275" r:id="rId11"/>
    <p:sldId id="273" r:id="rId12"/>
    <p:sldId id="274" r:id="rId13"/>
    <p:sldId id="272" r:id="rId14"/>
    <p:sldId id="262" r:id="rId15"/>
    <p:sldId id="263" r:id="rId16"/>
    <p:sldId id="285" r:id="rId17"/>
    <p:sldId id="287" r:id="rId18"/>
    <p:sldId id="286" r:id="rId19"/>
    <p:sldId id="288" r:id="rId20"/>
    <p:sldId id="289" r:id="rId21"/>
    <p:sldId id="282" r:id="rId22"/>
    <p:sldId id="290" r:id="rId23"/>
    <p:sldId id="292" r:id="rId24"/>
    <p:sldId id="276" r:id="rId25"/>
    <p:sldId id="277" r:id="rId2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66FFFF"/>
    <a:srgbClr val="C3DDFF"/>
    <a:srgbClr val="9999FF"/>
    <a:srgbClr val="F28686"/>
    <a:srgbClr val="0000FF"/>
    <a:srgbClr val="66FF66"/>
    <a:srgbClr val="0066FF"/>
    <a:srgbClr val="EEA7FF"/>
    <a:srgbClr val="4B98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>
        <p:scale>
          <a:sx n="42" d="100"/>
          <a:sy n="42" d="100"/>
        </p:scale>
        <p:origin x="-1498" y="-43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2" d="100"/>
        <a:sy n="32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D4CAF-FB69-4D22-8C8C-99210726C295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BE549-BB93-4A1D-9DE5-B7C025FA7EC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BE549-BB93-4A1D-9DE5-B7C025FA7EC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BE549-BB93-4A1D-9DE5-B7C025FA7EC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BE549-BB93-4A1D-9DE5-B7C025FA7EC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BE549-BB93-4A1D-9DE5-B7C025FA7EC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3BE549-BB93-4A1D-9DE5-B7C025FA7EC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083170"/>
            <a:ext cx="8305800" cy="9525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194777"/>
            <a:ext cx="8305800" cy="16510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2958439"/>
            <a:ext cx="2971800" cy="1323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2958439"/>
            <a:ext cx="2971800" cy="1323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2938585"/>
            <a:ext cx="45720" cy="3810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70000"/>
            <a:ext cx="8229600" cy="3810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1000"/>
            <a:ext cx="7924800" cy="11430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2387"/>
            <a:ext cx="7924800" cy="820613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097494"/>
            <a:ext cx="7924800" cy="3584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270000"/>
            <a:ext cx="4059936" cy="3810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270000"/>
            <a:ext cx="4059936" cy="3810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66328"/>
            <a:ext cx="4040188" cy="635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1834913"/>
            <a:ext cx="4038600" cy="32613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1834913"/>
            <a:ext cx="4038600" cy="32613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"/>
            <a:ext cx="8229600" cy="9525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166328"/>
            <a:ext cx="4040188" cy="635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1816849"/>
            <a:ext cx="3749040" cy="1323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1816849"/>
            <a:ext cx="3749040" cy="1323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381000"/>
            <a:ext cx="6248400" cy="47625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333500"/>
            <a:ext cx="1984248" cy="31115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381000"/>
            <a:ext cx="1981200" cy="889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381000"/>
            <a:ext cx="2057400" cy="889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381000"/>
            <a:ext cx="6019800" cy="46355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333500"/>
            <a:ext cx="2057400" cy="36830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5"/>
            <a:ext cx="2057400" cy="487627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5"/>
            <a:ext cx="6019800" cy="48762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206500"/>
            <a:ext cx="8229600" cy="38986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5169723"/>
            <a:ext cx="2590800" cy="32004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5169723"/>
            <a:ext cx="3581400" cy="320040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5151276"/>
            <a:ext cx="609600" cy="3810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27000"/>
            <a:ext cx="8229600" cy="10160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6.gif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2.gif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gif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933700"/>
            <a:ext cx="9144000" cy="2308324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51000" t="92000" r="50000" b="-26000"/>
            </a:stretch>
          </a:blipFill>
          <a:ln w="3492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blipFill dpi="0" rotWithShape="1">
                  <a:blip r:embed="rId4"/>
                  <a:srcRect/>
                  <a:tile tx="1111250" ty="-25400" sx="93000" sy="90000" flip="none" algn="tl"/>
                </a:blipFill>
                <a:latin typeface="Castellar" pitchFamily="18" charset="0"/>
                <a:cs typeface="NikoshBAN" pitchFamily="2" charset="0"/>
              </a:rPr>
              <a:t>আজকের ক্লাসে তোমরা আমার আন্তরিক অভিনন্দন নাও। </a:t>
            </a:r>
            <a:r>
              <a:rPr lang="en-US" sz="7200" dirty="0" smtClean="0">
                <a:blipFill dpi="0" rotWithShape="1">
                  <a:blip r:embed="rId4"/>
                  <a:srcRect/>
                  <a:tile tx="1111250" ty="-25400" sx="93000" sy="90000" flip="none" algn="tl"/>
                </a:blipFill>
                <a:latin typeface="Castellar" pitchFamily="18" charset="0"/>
                <a:cs typeface="NikoshBAN" pitchFamily="2" charset="0"/>
              </a:rPr>
              <a:t>  </a:t>
            </a:r>
            <a:endParaRPr lang="en-US" sz="7200" dirty="0">
              <a:blipFill dpi="0" rotWithShape="1">
                <a:blip r:embed="rId4"/>
                <a:srcRect/>
                <a:tile tx="1111250" ty="-25400" sx="93000" sy="90000" flip="none" algn="tl"/>
              </a:blipFill>
              <a:latin typeface="Castellar" pitchFamily="18" charset="0"/>
              <a:cs typeface="NikoshBAN" pitchFamily="2" charset="0"/>
            </a:endParaRPr>
          </a:p>
        </p:txBody>
      </p:sp>
      <p:pic>
        <p:nvPicPr>
          <p:cNvPr id="9" name="Picture 8" descr="DSC03407 (FILEminimizer)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3200400" cy="18669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 l="37000" r="63000"/>
            </a:stretch>
          </a:blip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wrap="square" lIns="91440" tIns="0" rIns="91440" bIns="0" numCol="1" spcCol="457200" anchor="ctr" anchorCtr="0">
            <a:prstTxWarp prst="textDoubleWave1">
              <a:avLst>
                <a:gd name="adj1" fmla="val 9284"/>
                <a:gd name="adj2" fmla="val -1923"/>
              </a:avLst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8800" b="1" kern="0" spc="150" noProof="0" dirty="0" smtClean="0">
                <a:ln w="11430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blipFill dpi="0" rotWithShape="1">
                  <a:blip r:embed="rId6"/>
                  <a:srcRect/>
                  <a:tile tx="19050" ty="0" sx="100000" sy="100000" flip="none" algn="tl"/>
                </a:blip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sx="99000" sy="99000" algn="tl" rotWithShape="0">
                    <a:schemeClr val="bg2">
                      <a:lumMod val="75000"/>
                      <a:alpha val="8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kumimoji="0" lang="en-US" sz="7200" b="1" i="0" strike="noStrike" kern="0" cap="none" spc="150" normalizeH="0" baseline="0" noProof="0" dirty="0" smtClean="0">
              <a:ln w="1143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blipFill dpi="0" rotWithShape="1">
                <a:blip r:embed="rId6"/>
                <a:srcRect/>
                <a:tile tx="19050" ty="0" sx="100000" sy="100000" flip="none" algn="tl"/>
              </a:blip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sx="99000" sy="99000" algn="tl" rotWithShape="0">
                  <a:schemeClr val="bg2">
                    <a:lumMod val="75000"/>
                    <a:alpha val="80000"/>
                  </a:scheme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943600" y="0"/>
            <a:ext cx="3200400" cy="186690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 l="37000" r="63000"/>
            </a:stretch>
          </a:blip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  <p:txBody>
          <a:bodyPr wrap="square" lIns="91440" tIns="0" rIns="91440" bIns="0" numCol="1" spcCol="457200" anchor="ctr" anchorCtr="0">
            <a:prstTxWarp prst="textDoubleWave1">
              <a:avLst>
                <a:gd name="adj1" fmla="val 9284"/>
                <a:gd name="adj2" fmla="val -1923"/>
              </a:avLst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8800" b="1" kern="0" spc="150" noProof="0" dirty="0" smtClean="0">
                <a:ln w="11430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blipFill dpi="0" rotWithShape="1">
                  <a:blip r:embed="rId6"/>
                  <a:srcRect/>
                  <a:tile tx="19050" ty="0" sx="100000" sy="100000" flip="none" algn="tl"/>
                </a:blip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sx="99000" sy="99000" algn="tl" rotWithShape="0">
                    <a:schemeClr val="bg2">
                      <a:lumMod val="75000"/>
                      <a:alpha val="8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kumimoji="0" lang="en-US" sz="7200" b="1" i="0" strike="noStrike" kern="0" cap="none" spc="150" normalizeH="0" baseline="0" noProof="0" dirty="0" smtClean="0">
              <a:ln w="1143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blipFill dpi="0" rotWithShape="1">
                <a:blip r:embed="rId6"/>
                <a:srcRect/>
                <a:tile tx="19050" ty="0" sx="100000" sy="100000" flip="none" algn="tl"/>
              </a:blip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sx="99000" sy="99000" algn="tl" rotWithShape="0">
                  <a:schemeClr val="bg2">
                    <a:lumMod val="75000"/>
                    <a:alpha val="80000"/>
                  </a:scheme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7" cstate="print"/>
          <a:stretch>
            <a:fillRect/>
          </a:stretch>
        </p:blipFill>
        <p:spPr>
          <a:xfrm>
            <a:off x="0" y="2324100"/>
            <a:ext cx="822960" cy="822960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74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266700"/>
            <a:ext cx="3114603" cy="111502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l="37000" r="63000"/>
            </a:stretch>
          </a:blip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chemeClr val="tx1">
                <a:alpha val="18000"/>
              </a:schemeClr>
            </a:outerShdw>
          </a:effectLst>
          <a:scene3d>
            <a:camera prst="orthographicFront">
              <a:rot lat="2100000" lon="0" rev="0"/>
            </a:camera>
            <a:lightRig rig="threePt" dir="t"/>
          </a:scene3d>
        </p:spPr>
        <p:txBody>
          <a:bodyPr wrap="square" lIns="91440" tIns="0" rIns="91440" bIns="0" numCol="1" spcCol="457200" anchor="ctr" anchorCtr="0">
            <a:prstTxWarp prst="textDoubleWave1">
              <a:avLst>
                <a:gd name="adj1" fmla="val 9284"/>
                <a:gd name="adj2" fmla="val -1923"/>
              </a:avLst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sng" strike="noStrike" kern="0" cap="none" spc="150" normalizeH="0" baseline="0" noProof="0" dirty="0" err="1" smtClean="0">
                <a:ln w="11430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blipFill dpi="0" rotWithShape="1">
                  <a:blip r:embed="rId2"/>
                  <a:srcRect/>
                  <a:tile tx="19050" ty="0" sx="100000" sy="100000" flip="none" algn="tl"/>
                </a:blip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sx="99000" sy="99000" algn="tl" rotWithShape="0">
                    <a:schemeClr val="bg2">
                      <a:lumMod val="75000"/>
                      <a:alpha val="80000"/>
                    </a:scheme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প</a:t>
            </a:r>
            <a:r>
              <a:rPr kumimoji="0" lang="en-US" sz="6600" b="1" i="0" u="sng" strike="noStrike" kern="0" cap="none" spc="150" normalizeH="0" baseline="0" noProof="0" dirty="0" err="1" smtClean="0">
                <a:ln w="11430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blipFill dpi="0" rotWithShape="1">
                  <a:blip r:embed="rId2"/>
                  <a:srcRect/>
                  <a:tile tx="19050" ty="0" sx="100000" sy="100000" flip="none" algn="tl"/>
                </a:blip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sx="99000" sy="99000" algn="tl" rotWithShape="0">
                    <a:schemeClr val="bg2">
                      <a:lumMod val="75000"/>
                      <a:alpha val="80000"/>
                    </a:scheme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রিচিতি</a:t>
            </a:r>
            <a:endParaRPr kumimoji="0" lang="en-US" sz="6600" b="1" i="0" u="sng" strike="noStrike" kern="0" cap="none" spc="150" normalizeH="0" baseline="0" noProof="0" dirty="0" smtClean="0">
              <a:ln w="1143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blipFill dpi="0" rotWithShape="1">
                <a:blip r:embed="rId2"/>
                <a:srcRect/>
                <a:tile tx="19050" ty="0" sx="100000" sy="100000" flip="none" algn="tl"/>
              </a:blip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sx="99000" sy="99000" algn="tl" rotWithShape="0">
                  <a:schemeClr val="bg2">
                    <a:lumMod val="75000"/>
                    <a:alpha val="80000"/>
                  </a:scheme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485900"/>
            <a:ext cx="4419600" cy="2286000"/>
          </a:xfrm>
          <a:prstGeom prst="rect">
            <a:avLst/>
          </a:prstGeom>
          <a:blipFill dpi="0" rotWithShape="1">
            <a:blip r:embed="rId3" cstate="print"/>
            <a:srcRect/>
            <a:tile tx="-25400" ty="0" sx="81000" sy="100000" flip="none" algn="tl"/>
          </a:blipFill>
          <a:ln>
            <a:solidFill>
              <a:schemeClr val="bg2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chemeClr val="tx1">
                <a:alpha val="18000"/>
              </a:schemeClr>
            </a:outerShdw>
          </a:effectLst>
          <a:scene3d>
            <a:camera prst="orthographicFront">
              <a:rot lat="2100000" lon="0" rev="0"/>
            </a:camera>
            <a:lightRig rig="threePt" dir="t"/>
          </a:scene3d>
        </p:spPr>
        <p:txBody>
          <a:bodyPr wrap="square" lIns="91440" tIns="0" rIns="91440" bIns="0" numCol="1" spcCol="4572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দিলরুবা খানম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সঃ শিক্ষক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ওছখালী আলিয়া মডেল সঃ প্রাঃ বিদ্যালয়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হাতিয়া, নোয়াখালী।  </a:t>
            </a:r>
            <a:endParaRPr kumimoji="0" lang="en-US" i="0" strike="noStrike" kern="0" normalizeH="0" baseline="0" noProof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2933700"/>
            <a:ext cx="4648200" cy="2286000"/>
          </a:xfrm>
          <a:prstGeom prst="rect">
            <a:avLst/>
          </a:prstGeom>
          <a:blipFill>
            <a:blip r:embed="rId4" cstate="print"/>
            <a:tile tx="69850" ty="0" sx="53000" sy="100000" flip="none" algn="tl"/>
          </a:blipFill>
          <a:ln>
            <a:solidFill>
              <a:schemeClr val="bg2">
                <a:lumMod val="75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184150" dist="241300" dir="11520000" sx="110000" sy="110000" algn="ctr">
              <a:schemeClr val="tx1">
                <a:alpha val="18000"/>
              </a:schemeClr>
            </a:outerShdw>
          </a:effectLst>
          <a:scene3d>
            <a:camera prst="orthographicFront">
              <a:rot lat="2100000" lon="0" rev="0"/>
            </a:camera>
            <a:lightRig rig="threePt" dir="t"/>
          </a:scene3d>
        </p:spPr>
        <p:txBody>
          <a:bodyPr wrap="square" lIns="91440" tIns="0" rIns="91440" bIns="0" numCol="1" spcCol="4572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5ম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বাংলা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বিষয়বস্তুঃহিমালয়ের শীর্ষে বাংলাদেশের পতাকা পাঠের অংশঃ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তখন কেবল সূর্য উঠছে........এভারেস্ট অভিযান।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400" b="1" i="0" strike="noStrike" kern="0" normalizeH="0" baseline="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তাং</a:t>
            </a:r>
            <a:r>
              <a:rPr lang="bn-BD" sz="2400" b="1" kern="0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- 6 / 9 / 2013 </a:t>
            </a:r>
            <a:r>
              <a:rPr lang="bn-BD" sz="2400" b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ইং </a:t>
            </a:r>
            <a:endParaRPr kumimoji="0" lang="en-US" b="1" i="0" strike="noStrike" kern="0" normalizeH="0" baseline="0" noProof="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0" y="0"/>
            <a:ext cx="9144000" cy="1257300"/>
          </a:xfrm>
          <a:prstGeom prst="snip2DiagRect">
            <a:avLst>
              <a:gd name="adj1" fmla="val 15990"/>
              <a:gd name="adj2" fmla="val 16667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8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rgbClr val="66FF66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  শিখনফল </a:t>
            </a:r>
            <a:endParaRPr lang="en-US" sz="8000" dirty="0">
              <a:ln w="25400" cmpd="tri">
                <a:solidFill>
                  <a:srgbClr val="FFFF00"/>
                </a:solidFill>
                <a:prstDash val="sysDash"/>
              </a:ln>
              <a:solidFill>
                <a:srgbClr val="66FF66"/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876300"/>
            <a:ext cx="91440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  <a:sym typeface="Wingdings 2"/>
              </a:rPr>
              <a:t>  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45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</a:t>
            </a:r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থেকে শিক্ষার্থীরা </a:t>
            </a:r>
            <a:r>
              <a:rPr lang="bn-BD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...........................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781300"/>
            <a:ext cx="9144000" cy="46166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  এভারেস্ট বিজয়ে মুসা ইব্রাহিমের সংকল্প, অধ্যাবসায় এবং অভিযান সম্পর্কে জানতে পারবে।  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05100"/>
            <a:ext cx="62555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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314700"/>
            <a:ext cx="62555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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3390900"/>
            <a:ext cx="9144000" cy="83099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    পাঠ্যাংশ থেকে শব্দের অর্থ,বিপরীত শব্দ, সমার্থক শব্দ অনুশীলন এবং ক্রিয়া পদের  চলিত রুপ,  এক কথায় প্রকাশ, প্রশ্নের উত্তর লিখতে ও বলতে পারবে।      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914900"/>
            <a:ext cx="9144000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sym typeface="Wingdings"/>
              </a:rPr>
              <a:t></a:t>
            </a:r>
            <a:endParaRPr lang="en-US" sz="4400" dirty="0">
              <a:ln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99337"/>
            <a:ext cx="9144000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sym typeface="Wingdings 2"/>
              </a:rPr>
              <a:t></a:t>
            </a:r>
            <a:endParaRPr lang="en-US" sz="6000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90500"/>
            <a:ext cx="9144000" cy="1257300"/>
          </a:xfrm>
          <a:prstGeom prst="snip2DiagRect">
            <a:avLst>
              <a:gd name="adj1" fmla="val 15990"/>
              <a:gd name="adj2" fmla="val 16667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8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নিরাপদ পরিবেশ সৃষ্টি  </a:t>
            </a:r>
            <a:endParaRPr lang="en-US" sz="8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1">
                  <a:lumMod val="75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04900"/>
            <a:ext cx="9144000" cy="6463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  <a:sym typeface="Wingdings 2"/>
              </a:rPr>
              <a:t></a:t>
            </a:r>
            <a:endParaRPr lang="en-US" sz="3600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8" name="24-Point Star 7"/>
          <p:cNvSpPr/>
          <p:nvPr/>
        </p:nvSpPr>
        <p:spPr>
          <a:xfrm>
            <a:off x="2133600" y="2552700"/>
            <a:ext cx="1066800" cy="990600"/>
          </a:xfrm>
          <a:prstGeom prst="star24">
            <a:avLst/>
          </a:prstGeom>
          <a:blipFill>
            <a:blip r:embed="rId4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10" name="Object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3600" y="2781300"/>
          <a:ext cx="914400" cy="792163"/>
        </p:xfrm>
        <a:graphic>
          <a:graphicData uri="http://schemas.openxmlformats.org/presentationml/2006/ole">
            <p:oleObj spid="_x0000_s1028" name="Packager Shell Object" showAsIcon="1" r:id="rId5" imgW="914400" imgH="792360" progId="Package">
              <p:embed/>
            </p:oleObj>
          </a:graphicData>
        </a:graphic>
      </p:graphicFrame>
      <p:sp>
        <p:nvSpPr>
          <p:cNvPr id="7" name="Cloud 6"/>
          <p:cNvSpPr/>
          <p:nvPr/>
        </p:nvSpPr>
        <p:spPr>
          <a:xfrm>
            <a:off x="3810000" y="1866900"/>
            <a:ext cx="4876800" cy="2743200"/>
          </a:xfrm>
          <a:prstGeom prst="cloud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  <a:prstDash val="sysDot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 সম্পর্কে আলোচনা </a:t>
            </a:r>
            <a:endParaRPr lang="en-US" sz="4400" b="1" dirty="0">
              <a:ln>
                <a:solidFill>
                  <a:srgbClr val="FF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 bright="-2000" contrast="22000"/>
          </a:blip>
          <a:srcRect/>
          <a:stretch>
            <a:fillRect l="31000" t="32000" r="30000" b="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38200" y="1104900"/>
            <a:ext cx="3429000" cy="4305300"/>
          </a:xfrm>
          <a:prstGeom prst="roundRect">
            <a:avLst>
              <a:gd name="adj" fmla="val 1336"/>
            </a:avLst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</a:p>
          <a:p>
            <a:r>
              <a:rPr lang="bn-BD" sz="20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হৃদয় ভরা দৃষ্টি জুড়ে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স্বপ্ন ছিল তার,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এভারেস্ট চড়বে যে 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খুলে বাধার দ্বার।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বাধার বিন্ধ্য পেরিয়ে যাবে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অমিততেজী ছেলে, 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সপ্নগুলো মেলে ডানা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বুকে সাহস জ্বলে ।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পূব আকাশে সূর্য ওঠে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 এপ্রিলের ভোর,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শুরু হল যাত্রা ছেলের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মনে অসীম জোর । </a:t>
            </a:r>
          </a:p>
          <a:p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324600" y="1409700"/>
            <a:ext cx="2819400" cy="4305300"/>
          </a:xfrm>
          <a:prstGeom prst="roundRect">
            <a:avLst>
              <a:gd name="adj" fmla="val 704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দুর্গম, দুস্তর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বন্ধুর পথ,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অদম্য, অজেয় সে যে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থামালো না রথ। 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পাহাড় চূড়ার আকাশটিতে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ঊষার হাতছানি,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লাল- সবুজের নিশান খানা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উড়িয়ে দিলেন তিনি।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 তিনি ? জানো নাকি ?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অশেষ তিনি অসীম,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সোনার ছেলে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মুসা ইব্রাহিম।    </a:t>
            </a:r>
          </a:p>
          <a:p>
            <a:pPr algn="just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1866900" y="2857500"/>
            <a:ext cx="5715000" cy="0"/>
          </a:xfrm>
          <a:prstGeom prst="lin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 তিনি ? </a:t>
            </a:r>
            <a:endParaRPr lang="en-US" sz="6000" dirty="0"/>
          </a:p>
        </p:txBody>
      </p:sp>
      <p:sp>
        <p:nvSpPr>
          <p:cNvPr id="11" name="Rectangle 10"/>
          <p:cNvSpPr/>
          <p:nvPr/>
        </p:nvSpPr>
        <p:spPr>
          <a:xfrm>
            <a:off x="4648200" y="876300"/>
            <a:ext cx="182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মাছুমা আকতার  </a:t>
            </a:r>
            <a:endParaRPr lang="en-US" sz="24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99337"/>
            <a:ext cx="9144000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n>
                  <a:solidFill>
                    <a:schemeClr val="accent5">
                      <a:lumMod val="40000"/>
                      <a:lumOff val="60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sym typeface="Wingdings 2"/>
              </a:rPr>
              <a:t></a:t>
            </a:r>
            <a:endParaRPr lang="en-US" sz="6000" dirty="0"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0" y="0"/>
            <a:ext cx="9144000" cy="1257300"/>
          </a:xfrm>
          <a:prstGeom prst="snip2DiagRect">
            <a:avLst>
              <a:gd name="adj1" fmla="val 15990"/>
              <a:gd name="adj2" fmla="val 16667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8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শিরোনাম  </a:t>
            </a:r>
            <a:endParaRPr lang="en-US" sz="8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24-Point Star 3"/>
          <p:cNvSpPr/>
          <p:nvPr/>
        </p:nvSpPr>
        <p:spPr>
          <a:xfrm>
            <a:off x="60960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24-Point Star 4"/>
          <p:cNvSpPr/>
          <p:nvPr/>
        </p:nvSpPr>
        <p:spPr>
          <a:xfrm>
            <a:off x="30480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24-Point Star 5"/>
          <p:cNvSpPr/>
          <p:nvPr/>
        </p:nvSpPr>
        <p:spPr>
          <a:xfrm>
            <a:off x="33528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7" name="24-Point Star 6"/>
          <p:cNvSpPr/>
          <p:nvPr/>
        </p:nvSpPr>
        <p:spPr>
          <a:xfrm>
            <a:off x="36576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8" name="24-Point Star 7"/>
          <p:cNvSpPr/>
          <p:nvPr/>
        </p:nvSpPr>
        <p:spPr>
          <a:xfrm>
            <a:off x="39624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9" name="24-Point Star 8"/>
          <p:cNvSpPr/>
          <p:nvPr/>
        </p:nvSpPr>
        <p:spPr>
          <a:xfrm>
            <a:off x="42672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0" name="24-Point Star 9"/>
          <p:cNvSpPr/>
          <p:nvPr/>
        </p:nvSpPr>
        <p:spPr>
          <a:xfrm>
            <a:off x="45720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1" name="24-Point Star 10"/>
          <p:cNvSpPr/>
          <p:nvPr/>
        </p:nvSpPr>
        <p:spPr>
          <a:xfrm>
            <a:off x="48768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2" name="24-Point Star 11"/>
          <p:cNvSpPr/>
          <p:nvPr/>
        </p:nvSpPr>
        <p:spPr>
          <a:xfrm>
            <a:off x="51816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3" name="24-Point Star 12"/>
          <p:cNvSpPr/>
          <p:nvPr/>
        </p:nvSpPr>
        <p:spPr>
          <a:xfrm>
            <a:off x="54864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4" name="24-Point Star 13"/>
          <p:cNvSpPr/>
          <p:nvPr/>
        </p:nvSpPr>
        <p:spPr>
          <a:xfrm>
            <a:off x="57912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5" name="24-Point Star 14"/>
          <p:cNvSpPr/>
          <p:nvPr/>
        </p:nvSpPr>
        <p:spPr>
          <a:xfrm>
            <a:off x="2743200" y="952500"/>
            <a:ext cx="228600" cy="228600"/>
          </a:xfrm>
          <a:prstGeom prst="star24">
            <a:avLst/>
          </a:prstGeom>
          <a:blipFill>
            <a:blip r:embed="rId2" cstate="print"/>
            <a:stretch>
              <a:fillRect/>
            </a:stretch>
          </a:blipFill>
          <a:ln w="34925">
            <a:noFill/>
            <a:prstDash val="dash"/>
          </a:ln>
          <a:effectLst>
            <a:glow rad="101600">
              <a:srgbClr val="C00000">
                <a:alpha val="6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2552700"/>
            <a:ext cx="9144000" cy="193899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39000" t="34000" r="40000" b="16000"/>
            </a:stretch>
          </a:blipFill>
          <a:ln w="3492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n>
                  <a:solidFill>
                    <a:srgbClr val="FF0000"/>
                  </a:solidFill>
                </a:ln>
                <a:blipFill dpi="0" rotWithShape="1">
                  <a:blip r:embed="rId3"/>
                  <a:srcRect/>
                  <a:tile tx="-317500" ty="6350" sx="93000" sy="82000" flip="none" algn="b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  <a:cs typeface="NikoshBAN" pitchFamily="2" charset="0"/>
              </a:rPr>
              <a:t>   হিমালয়ের শীর্ষে বাংলাদেশের পতাকা</a:t>
            </a:r>
            <a:r>
              <a:rPr lang="en-US" sz="6000" dirty="0" smtClean="0">
                <a:ln>
                  <a:solidFill>
                    <a:srgbClr val="FF0000"/>
                  </a:solidFill>
                </a:ln>
                <a:blipFill dpi="0" rotWithShape="1">
                  <a:blip r:embed="rId3"/>
                  <a:srcRect/>
                  <a:tile tx="-317500" ty="6350" sx="93000" sy="82000" flip="none" algn="b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  <a:cs typeface="NikoshBAN" pitchFamily="2" charset="0"/>
              </a:rPr>
              <a:t>  </a:t>
            </a:r>
            <a:endParaRPr lang="en-US" sz="6000" dirty="0">
              <a:ln>
                <a:solidFill>
                  <a:srgbClr val="FF0000"/>
                </a:solidFill>
              </a:ln>
              <a:blipFill dpi="0" rotWithShape="1">
                <a:blip r:embed="rId3"/>
                <a:srcRect/>
                <a:tile tx="-317500" ty="6350" sx="93000" sy="82000" flip="none" algn="b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stellar" pitchFamily="18" charset="0"/>
              <a:cs typeface="NikoshBAN" pitchFamily="2" charset="0"/>
            </a:endParaRPr>
          </a:p>
        </p:txBody>
      </p:sp>
      <p:pic>
        <p:nvPicPr>
          <p:cNvPr id="21" name="Picture 20" descr="1-animated-arrow-right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905250" y="1847850"/>
            <a:ext cx="1447800" cy="26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902821" y="1199300"/>
            <a:ext cx="7258664" cy="3450036"/>
          </a:xfrm>
          <a:prstGeom prst="frame">
            <a:avLst>
              <a:gd name="adj1" fmla="val 8259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11500" dirty="0" smtClean="0">
                <a:ln w="25400" cmpd="tri">
                  <a:solidFill>
                    <a:srgbClr val="FFFF00"/>
                  </a:solidFill>
                  <a:prstDash val="sysDash"/>
                </a:ln>
                <a:blipFill dpi="0" rotWithShape="1">
                  <a:blip r:embed="rId2"/>
                  <a:srcRect/>
                  <a:tile tx="6350" ty="0" sx="93000" sy="100000" flip="none" algn="tl"/>
                </a:blip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</a:p>
          <a:p>
            <a:pPr algn="ctr"/>
            <a:r>
              <a:rPr lang="bn-BD" sz="7200" dirty="0" smtClean="0">
                <a:ln w="25400" cmpd="tri">
                  <a:solidFill>
                    <a:srgbClr val="FFFF00"/>
                  </a:solidFill>
                  <a:prstDash val="sysDash"/>
                </a:ln>
                <a:blipFill dpi="0" rotWithShape="1">
                  <a:blip r:embed="rId2"/>
                  <a:srcRect/>
                  <a:tile tx="-69850" ty="0" sx="78000" sy="100000" flip="none" algn="tl"/>
                </a:blip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২০ মিনিট    </a:t>
            </a:r>
            <a:endParaRPr lang="en-US" sz="7200" dirty="0">
              <a:ln w="25400" cmpd="tri">
                <a:solidFill>
                  <a:srgbClr val="FFFF00"/>
                </a:solidFill>
                <a:prstDash val="sysDash"/>
              </a:ln>
              <a:blipFill dpi="0" rotWithShape="1">
                <a:blip r:embed="rId2"/>
                <a:srcRect/>
                <a:tile tx="-69850" ty="0" sx="78000" sy="100000" flip="none" algn="tl"/>
              </a:blip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0" y="0"/>
            <a:ext cx="1371600" cy="1181100"/>
          </a:xfrm>
          <a:prstGeom prst="line">
            <a:avLst/>
          </a:prstGeom>
          <a:ln w="107950" cmpd="dbl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7620000" y="0"/>
            <a:ext cx="1524000" cy="1181100"/>
          </a:xfrm>
          <a:prstGeom prst="line">
            <a:avLst/>
          </a:prstGeom>
          <a:ln w="101600" cmpd="dbl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0" y="4610100"/>
            <a:ext cx="1371600" cy="1104900"/>
          </a:xfrm>
          <a:prstGeom prst="line">
            <a:avLst/>
          </a:prstGeom>
          <a:ln w="107950" cmpd="dbl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620000" y="4610100"/>
            <a:ext cx="1524000" cy="1104900"/>
          </a:xfrm>
          <a:prstGeom prst="line">
            <a:avLst/>
          </a:prstGeom>
          <a:ln w="107950" cmpd="dbl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blipFill dpi="0" rotWithShape="1">
                  <a:blip r:embed="rId3"/>
                  <a:srcRect/>
                  <a:tile tx="-38100" ty="-25400" sx="100000" sy="100000" flip="none" algn="tl"/>
                </a:blipFill>
                <a:sym typeface="Wingdings 2"/>
              </a:rPr>
              <a:t></a:t>
            </a:r>
            <a:endParaRPr lang="en-US" sz="3200" dirty="0">
              <a:blipFill dpi="0" rotWithShape="1">
                <a:blip r:embed="rId3"/>
                <a:srcRect/>
                <a:tile tx="-38100" ty="-25400" sx="100000" sy="100000" flip="none" algn="tl"/>
              </a:blipFill>
            </a:endParaRPr>
          </a:p>
        </p:txBody>
      </p:sp>
      <p:pic>
        <p:nvPicPr>
          <p:cNvPr id="9" name="Picture 8" descr="524285_374903025955869_1518350910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1638300"/>
            <a:ext cx="4267200" cy="27432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TextBox 9"/>
          <p:cNvSpPr txBox="1"/>
          <p:nvPr/>
        </p:nvSpPr>
        <p:spPr>
          <a:xfrm>
            <a:off x="2209800" y="43815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উঠছে , পূর্ব দিগন্তে লাল সূর্য।  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saw the sun rise over Everes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1638300"/>
            <a:ext cx="4068393" cy="2705481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8" name="Oval 7"/>
          <p:cNvSpPr/>
          <p:nvPr/>
        </p:nvSpPr>
        <p:spPr>
          <a:xfrm>
            <a:off x="1981200" y="1638300"/>
            <a:ext cx="838200" cy="533400"/>
          </a:xfrm>
          <a:prstGeom prst="ellipse">
            <a:avLst/>
          </a:prstGeom>
          <a:blipFill dpi="0" rotWithShape="1">
            <a:blip r:embed="rId6" cstate="print">
              <a:lum bright="10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blipFill dpi="0" rotWithShape="1">
                  <a:blip r:embed="rId3"/>
                  <a:srcRect/>
                  <a:tile tx="-38100" ty="-25400" sx="100000" sy="100000" flip="none" algn="tl"/>
                </a:blipFill>
                <a:sym typeface="Wingdings 2"/>
              </a:rPr>
              <a:t></a:t>
            </a:r>
            <a:endParaRPr lang="en-US" sz="3200" dirty="0">
              <a:blipFill dpi="0" rotWithShape="1">
                <a:blip r:embed="rId3"/>
                <a:srcRect/>
                <a:tile tx="-38100" ty="-25400" sx="100000" sy="100000" flip="none" algn="tl"/>
              </a:blipFill>
            </a:endParaRPr>
          </a:p>
        </p:txBody>
      </p:sp>
      <p:pic>
        <p:nvPicPr>
          <p:cNvPr id="8" name="Picture 7" descr="2010-05-23-17-31-07-025045900-evare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562100"/>
            <a:ext cx="3238500" cy="2667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Picture 3" descr="D:\ALL DOCUMENTS BY MODEL TEACHERS\Dilruba\Rony-All\DILRUBA\birpurus\vara-ani\masconna_010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2705100"/>
            <a:ext cx="866775" cy="866775"/>
          </a:xfrm>
          <a:prstGeom prst="rect">
            <a:avLst/>
          </a:prstGeom>
          <a:noFill/>
        </p:spPr>
      </p:pic>
      <p:pic>
        <p:nvPicPr>
          <p:cNvPr id="18435" name="Picture 3" descr="D:\ALL DOCUMENTS BY MODEL TEACHERS\Dilruba\Rony-All\DILRUBA\animation\ani\64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14500"/>
            <a:ext cx="714375" cy="47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Straight Connector 16"/>
          <p:cNvCxnSpPr/>
          <p:nvPr/>
        </p:nvCxnSpPr>
        <p:spPr>
          <a:xfrm rot="5400000">
            <a:off x="-114300" y="2362200"/>
            <a:ext cx="1143000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9" name="Picture 18" descr="20120526-W-Nazreen-6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7600" y="1562100"/>
            <a:ext cx="2819400" cy="2667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0" name="Picture 19" descr="2011-09-21__metro100000000000.jpg"/>
          <p:cNvPicPr>
            <a:picLocks noChangeAspect="1"/>
          </p:cNvPicPr>
          <p:nvPr/>
        </p:nvPicPr>
        <p:blipFill>
          <a:blip r:embed="rId7" cstate="print"/>
          <a:srcRect l="20000" r="20000"/>
          <a:stretch>
            <a:fillRect/>
          </a:stretch>
        </p:blipFill>
        <p:spPr>
          <a:xfrm>
            <a:off x="6629400" y="1562100"/>
            <a:ext cx="2263739" cy="2667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1" name="Picture 20" descr="images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562600" y="1638300"/>
            <a:ext cx="812800" cy="48768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0" y="4229100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লাল সবুজ পতাকাকে এভারেস্টের শীর্ষে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উড়িয়ে দিলেন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তরুণ। নাম তাঁর</a:t>
            </a:r>
            <a:r>
              <a:rPr lang="en-US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।    </a:t>
            </a:r>
            <a:endParaRPr lang="en-US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95300"/>
            <a:ext cx="1899364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মুসা ইব্রাহিম</a:t>
            </a:r>
            <a:endParaRPr lang="en-US" sz="28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49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556E-7 -3.65203E-6 L 0.41285 0.72791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" y="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36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" presetID="36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200"/>
                            </p:stCondLst>
                            <p:childTnLst>
                              <p:par>
                                <p:cTn id="64" presetID="36" presetClass="emph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13" grpId="0"/>
      <p:bldP spid="13" grpId="1"/>
      <p:bldP spid="13" grpId="2"/>
      <p:bldP spid="13" grpId="3"/>
      <p:bldP spid="13" grpId="4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blipFill dpi="0" rotWithShape="1">
                  <a:blip r:embed="rId3"/>
                  <a:srcRect/>
                  <a:tile tx="-184150" ty="-76200" sx="100000" sy="95000" flip="none" algn="tl"/>
                </a:blipFill>
                <a:sym typeface="Wingdings 2"/>
              </a:rPr>
              <a:t></a:t>
            </a:r>
            <a:endParaRPr lang="en-US" sz="3200" dirty="0">
              <a:blipFill dpi="0" rotWithShape="1">
                <a:blip r:embed="rId3"/>
                <a:srcRect/>
                <a:tile tx="-184150" ty="-76200" sx="100000" sy="95000" flip="none" algn="tl"/>
              </a:blip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053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দিনটা ছিল ২৩শে মে,২০১০ সাল। </a:t>
            </a:r>
          </a:p>
          <a:p>
            <a:pPr algn="ctr"/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ভোর ৫টা ৫৫ মিনিট।প্রথম কোন বাংলাদেশীর এভারেস্ট বিজয়।   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Sunrise Everest Shadow by Nick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" y="1485900"/>
            <a:ext cx="3962400" cy="2819400"/>
          </a:xfrm>
          <a:prstGeom prst="rect">
            <a:avLst/>
          </a:prstGeom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5" name="Picture 14" descr="stock-footage-tree-and-sunset-time-lapse-cloud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76800" y="1485900"/>
            <a:ext cx="3962400" cy="2819400"/>
          </a:xfrm>
          <a:prstGeom prst="rect">
            <a:avLst/>
          </a:prstGeom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blipFill dpi="0" rotWithShape="1">
                  <a:blip r:embed="rId2"/>
                  <a:srcRect/>
                  <a:tile tx="-419100" ty="-127000" sx="78000" sy="87000" flip="x" algn="t"/>
                </a:blipFill>
                <a:sym typeface="Wingdings 2"/>
              </a:rPr>
              <a:t></a:t>
            </a:r>
            <a:endParaRPr lang="en-US" sz="3200" dirty="0">
              <a:blipFill dpi="0" rotWithShape="1">
                <a:blip r:embed="rId2"/>
                <a:srcRect/>
                <a:tile tx="-419100" ty="-127000" sx="78000" sy="87000" flip="x" algn="t"/>
              </a:blipFill>
            </a:endParaRPr>
          </a:p>
        </p:txBody>
      </p:sp>
      <p:pic>
        <p:nvPicPr>
          <p:cNvPr id="9" name="Picture 8" descr="D4hp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485900"/>
            <a:ext cx="4114800" cy="3048000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0" name="Picture 9" descr="429964_10150658904983954_1810944967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1485900"/>
            <a:ext cx="4038600" cy="3048000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11" name="TextBox 10"/>
          <p:cNvSpPr txBox="1"/>
          <p:nvPr/>
        </p:nvSpPr>
        <p:spPr>
          <a:xfrm>
            <a:off x="609600" y="46101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ঢাকা বিশ্ববিদ্যালয়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29200" y="46101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শিক্ষা ও গবেষণা ইনস্টিটিউট 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4864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blipFill dpi="0" rotWithShape="1">
                  <a:blip r:embed="rId2"/>
                  <a:srcRect/>
                  <a:tile tx="-342900" ty="44450" sx="91000" sy="88000" flip="x" algn="t"/>
                </a:blipFill>
                <a:sym typeface="Wingdings 2"/>
              </a:rPr>
              <a:t></a:t>
            </a:r>
            <a:endParaRPr lang="en-US" sz="3200" dirty="0">
              <a:blipFill dpi="0" rotWithShape="1">
                <a:blip r:embed="rId2"/>
                <a:srcRect/>
                <a:tile tx="-342900" ty="44450" sx="91000" sy="88000" flip="x" algn="t"/>
              </a:blipFill>
            </a:endParaRPr>
          </a:p>
        </p:txBody>
      </p:sp>
      <p:pic>
        <p:nvPicPr>
          <p:cNvPr id="27650" name="Picture 2" descr="D:\ALL DOCUMENTS BY MODEL TEACHERS\Dilruba\Rony-All\DILRUBA\birpurus\AVAREST\559589_10151108750623935_258728798_n.jpg"/>
          <p:cNvPicPr>
            <a:picLocks noChangeAspect="1" noChangeArrowheads="1"/>
          </p:cNvPicPr>
          <p:nvPr/>
        </p:nvPicPr>
        <p:blipFill>
          <a:blip r:embed="rId3" cstate="print"/>
          <a:srcRect r="10000" b="23810"/>
          <a:stretch>
            <a:fillRect/>
          </a:stretch>
        </p:blipFill>
        <p:spPr bwMode="auto">
          <a:xfrm>
            <a:off x="228600" y="1409700"/>
            <a:ext cx="4114800" cy="2971800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Picture 7" descr="555207_10150640870733935_1810678472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1409700"/>
            <a:ext cx="4318000" cy="2971800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9" name="TextBox 8"/>
          <p:cNvSpPr txBox="1"/>
          <p:nvPr/>
        </p:nvSpPr>
        <p:spPr>
          <a:xfrm>
            <a:off x="0" y="461010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নর্থ আলপাইন ক্লাব। এটি একটি প্রতিষ্ঠান।এর মাধ্যমে পাহাড়ে ওঠার খুঁটিনাটি বিষয়ে প্রশিক্ষণ দেওয়া হয়।     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4945559"/>
            <a:ext cx="914400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/>
              </a:rPr>
              <a:t>♣♣♣♣♣♣♣♣♣♣♣♣♣♣♣♣♣♣♣♣♣♣♣♣</a:t>
            </a:r>
            <a:endParaRPr lang="en-US" sz="44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Snip Diagonal Corner Rectangle 3"/>
          <p:cNvSpPr/>
          <p:nvPr/>
        </p:nvSpPr>
        <p:spPr>
          <a:xfrm>
            <a:off x="0" y="114300"/>
            <a:ext cx="9144000" cy="1066800"/>
          </a:xfrm>
          <a:prstGeom prst="snip2DiagRect">
            <a:avLst>
              <a:gd name="adj1" fmla="val 50000"/>
              <a:gd name="adj2" fmla="val 5000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/>
          <a:p>
            <a:pPr algn="ctr"/>
            <a:r>
              <a:rPr lang="bn-BD" sz="60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ছবির মাধ্যমে আলোচনা    </a:t>
            </a:r>
            <a:endParaRPr lang="en-US" sz="6000" dirty="0">
              <a:ln w="25400" cmpd="tri">
                <a:solidFill>
                  <a:srgbClr val="FFFF00"/>
                </a:solidFill>
                <a:prstDash val="sysDash"/>
              </a:ln>
              <a:solidFill>
                <a:schemeClr val="accent2">
                  <a:lumMod val="50000"/>
                </a:schemeClr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876300"/>
            <a:ext cx="601980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/>
                <a:solidFill>
                  <a:schemeClr val="accent5">
                    <a:lumMod val="60000"/>
                    <a:lumOff val="40000"/>
                  </a:schemeClr>
                </a:solidFill>
                <a:sym typeface="Wingdings 2"/>
              </a:rPr>
              <a:t></a:t>
            </a:r>
            <a:endParaRPr lang="en-US" sz="3200" b="1" dirty="0">
              <a:ln/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11" descr="543991_556220924390718_91792409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409700"/>
            <a:ext cx="4267200" cy="2995612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5" name="Picture 14" descr="everest-academy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409700"/>
            <a:ext cx="4114800" cy="2971800"/>
          </a:xfrm>
          <a:prstGeom prst="rect">
            <a:avLst/>
          </a:prstGeom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16" name="TextBox 15"/>
          <p:cNvSpPr txBox="1"/>
          <p:nvPr/>
        </p:nvSpPr>
        <p:spPr>
          <a:xfrm>
            <a:off x="1524000" y="45339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পাহাড়ে উঠার বিভিন্ন কৌশল শেখানো হচ্ছে।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84003"/>
            <a:ext cx="9144000" cy="6463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p3d extrusionH="57150" contourW="12700">
              <a:extrusionClr>
                <a:schemeClr val="accent5">
                  <a:lumMod val="20000"/>
                  <a:lumOff val="80000"/>
                </a:schemeClr>
              </a:extrusionClr>
              <a:contourClr>
                <a:srgbClr val="FF0000"/>
              </a:contourClr>
            </a:sp3d>
          </a:bodyPr>
          <a:lstStyle/>
          <a:p>
            <a:pPr algn="ctr"/>
            <a:r>
              <a:rPr lang="en-US" sz="3600" b="1" dirty="0" smtClean="0">
                <a:ln w="18000">
                  <a:solidFill>
                    <a:srgbClr val="66FFFF">
                      <a:alpha val="64000"/>
                    </a:srgbClr>
                  </a:solidFill>
                  <a:prstDash val="sysDot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chemeClr val="accent1">
                      <a:lumMod val="75000"/>
                      <a:alpha val="50000"/>
                    </a:schemeClr>
                  </a:outerShdw>
                </a:effectLst>
                <a:latin typeface="Arial Black"/>
                <a:sym typeface="Wingdings"/>
              </a:rPr>
              <a:t></a:t>
            </a:r>
            <a:r>
              <a:rPr lang="en-US" sz="2800" b="1" dirty="0" smtClean="0">
                <a:ln w="18000">
                  <a:solidFill>
                    <a:srgbClr val="66FFFF">
                      <a:alpha val="64000"/>
                    </a:srgbClr>
                  </a:solidFill>
                  <a:prstDash val="sysDot"/>
                  <a:miter lim="800000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chemeClr val="accent1">
                      <a:lumMod val="75000"/>
                      <a:alpha val="50000"/>
                    </a:schemeClr>
                  </a:outerShdw>
                </a:effectLst>
                <a:latin typeface="Arial Black"/>
                <a:sym typeface="Wingdings"/>
              </a:rPr>
              <a:t> </a:t>
            </a:r>
            <a:r>
              <a:rPr lang="en-US" sz="1400" b="1" dirty="0" smtClean="0">
                <a:ln w="18000">
                  <a:solidFill>
                    <a:schemeClr val="accent1">
                      <a:alpha val="64000"/>
                    </a:schemeClr>
                  </a:solidFill>
                  <a:prstDash val="sysDot"/>
                  <a:miter lim="800000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chemeClr val="accent1">
                      <a:lumMod val="75000"/>
                      <a:alpha val="50000"/>
                    </a:schemeClr>
                  </a:outerShdw>
                </a:effectLst>
                <a:latin typeface="Arial Black"/>
              </a:rPr>
              <a:t>╬║╬║╬║╬║╬║╬║╬║╬║╬║╬║╬</a:t>
            </a:r>
            <a:r>
              <a:rPr lang="en-US" sz="2800" b="1" dirty="0" smtClean="0">
                <a:ln w="18000">
                  <a:solidFill>
                    <a:srgbClr val="66FFFF">
                      <a:alpha val="64000"/>
                    </a:srgbClr>
                  </a:solidFill>
                  <a:prstDash val="sysDot"/>
                  <a:miter lim="800000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chemeClr val="accent1">
                      <a:lumMod val="75000"/>
                      <a:alpha val="50000"/>
                    </a:schemeClr>
                  </a:outerShdw>
                </a:effectLst>
                <a:latin typeface="Arial Black"/>
              </a:rPr>
              <a:t> </a:t>
            </a:r>
            <a:r>
              <a:rPr lang="en-US" sz="3600" b="1" dirty="0" smtClean="0">
                <a:ln w="18000">
                  <a:solidFill>
                    <a:srgbClr val="66FFFF">
                      <a:alpha val="64000"/>
                    </a:srgbClr>
                  </a:solidFill>
                  <a:prstDash val="sysDot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chemeClr val="accent1">
                      <a:lumMod val="75000"/>
                      <a:alpha val="50000"/>
                    </a:schemeClr>
                  </a:outerShdw>
                </a:effectLst>
                <a:latin typeface="Arial Black"/>
                <a:sym typeface="Wingdings"/>
              </a:rPr>
              <a:t></a:t>
            </a:r>
            <a:endParaRPr lang="en-US" sz="3600" b="1" dirty="0">
              <a:ln w="18000">
                <a:solidFill>
                  <a:srgbClr val="66FFFF">
                    <a:alpha val="64000"/>
                  </a:srgbClr>
                </a:solidFill>
                <a:prstDash val="sysDot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chemeClr val="accent1">
                    <a:lumMod val="75000"/>
                    <a:alpha val="50000"/>
                  </a:schemeClr>
                </a:outerShdw>
              </a:effectLst>
            </a:endParaRPr>
          </a:p>
        </p:txBody>
      </p:sp>
      <p:pic>
        <p:nvPicPr>
          <p:cNvPr id="3" name="Picture 2" descr="2013-03-30-14-09-59-5156f237790bd-untitled-13.jpg"/>
          <p:cNvPicPr>
            <a:picLocks noChangeAspect="1"/>
          </p:cNvPicPr>
          <p:nvPr/>
        </p:nvPicPr>
        <p:blipFill>
          <a:blip r:embed="rId2" cstate="print"/>
          <a:srcRect l="26470" r="24118"/>
          <a:stretch>
            <a:fillRect/>
          </a:stretch>
        </p:blipFill>
        <p:spPr>
          <a:xfrm>
            <a:off x="1219200" y="2095500"/>
            <a:ext cx="1752600" cy="24384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4" name="Double Brace 13"/>
          <p:cNvSpPr/>
          <p:nvPr/>
        </p:nvSpPr>
        <p:spPr>
          <a:xfrm>
            <a:off x="1905000" y="266700"/>
            <a:ext cx="5410200" cy="12954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98425" cap="rnd">
            <a:solidFill>
              <a:srgbClr val="FF0000"/>
            </a:solidFill>
            <a:prstDash val="solid"/>
            <a:bevel/>
            <a:headEnd type="triangle" w="med" len="med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US" dirty="0">
              <a:ln>
                <a:solidFill>
                  <a:schemeClr val="accent1"/>
                </a:solidFill>
                <a:prstDash val="sysDot"/>
              </a:ln>
              <a:solidFill>
                <a:schemeClr val="bg2"/>
              </a:solidFill>
              <a:effectLst>
                <a:outerShdw blurRad="50800" dist="50800" dir="5400000" algn="ctr" rotWithShape="0">
                  <a:schemeClr val="accent1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72390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বইয়ের সাথে সংযোগ স্থাপন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d"/>
                <a:cs typeface="Rod"/>
              </a:rPr>
              <a:t>(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 নং- ১০৬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১০৭ 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uble Brace 5"/>
          <p:cNvSpPr/>
          <p:nvPr/>
        </p:nvSpPr>
        <p:spPr>
          <a:xfrm>
            <a:off x="3886200" y="2019300"/>
            <a:ext cx="4495800" cy="2743200"/>
          </a:xfrm>
          <a:prstGeom prst="bracePair">
            <a:avLst>
              <a:gd name="adj" fmla="val 9977"/>
            </a:avLst>
          </a:prstGeom>
          <a:blipFill>
            <a:blip r:embed="rId3" cstate="print"/>
            <a:stretch>
              <a:fillRect l="2000" t="-4000" r="2000"/>
            </a:stretch>
          </a:blipFill>
          <a:ln cap="sq">
            <a:solidFill>
              <a:srgbClr val="FF0000"/>
            </a:solidFill>
            <a:prstDash val="solid"/>
            <a:bevel/>
            <a:headEnd type="oval"/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 contourW="12700">
              <a:extrusionClr>
                <a:srgbClr val="FF0000"/>
              </a:extrusionClr>
              <a:contourClr>
                <a:srgbClr val="C3DDFF"/>
              </a:contourClr>
            </a:sp3d>
          </a:bodyPr>
          <a:lstStyle/>
          <a:p>
            <a:pPr algn="ctr"/>
            <a:r>
              <a:rPr lang="bn-BD" sz="4800" dirty="0" smtClean="0">
                <a:ln>
                  <a:gradFill flip="none" rotWithShape="1">
                    <a:gsLst>
                      <a:gs pos="0">
                        <a:srgbClr val="FFF200"/>
                      </a:gs>
                      <a:gs pos="45000">
                        <a:schemeClr val="tx1"/>
                      </a:gs>
                      <a:gs pos="70000">
                        <a:srgbClr val="66FFFF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5400000" scaled="1"/>
                    <a:tileRect/>
                  </a:gradFill>
                  <a:prstDash val="sysDot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শিক্ষকের পাঠ  </a:t>
            </a:r>
            <a:endParaRPr lang="en-US" sz="4800" dirty="0" smtClean="0">
              <a:ln>
                <a:gradFill flip="none" rotWithShape="1">
                  <a:gsLst>
                    <a:gs pos="0">
                      <a:srgbClr val="FFF200"/>
                    </a:gs>
                    <a:gs pos="45000">
                      <a:schemeClr val="tx1"/>
                    </a:gs>
                    <a:gs pos="70000">
                      <a:srgbClr val="66FFFF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prstDash val="sysDot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n>
                  <a:gradFill flip="none" rotWithShape="1">
                    <a:gsLst>
                      <a:gs pos="0">
                        <a:srgbClr val="FFF200"/>
                      </a:gs>
                      <a:gs pos="45000">
                        <a:schemeClr val="tx1"/>
                      </a:gs>
                      <a:gs pos="70000">
                        <a:srgbClr val="66FFFF"/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5400000" scaled="1"/>
                    <a:tileRect/>
                  </a:gradFill>
                  <a:prstDash val="sysDot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পাঠ্যাংশ আলোচনা </a:t>
            </a:r>
            <a:endParaRPr lang="en-US" sz="4800" dirty="0">
              <a:ln>
                <a:gradFill flip="none" rotWithShape="1">
                  <a:gsLst>
                    <a:gs pos="0">
                      <a:srgbClr val="FFF200"/>
                    </a:gs>
                    <a:gs pos="45000">
                      <a:schemeClr val="tx1"/>
                    </a:gs>
                    <a:gs pos="70000">
                      <a:srgbClr val="66FFFF"/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1"/>
                  <a:tileRect/>
                </a:gradFill>
                <a:prstDash val="sysDot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68669"/>
            <a:ext cx="9144000" cy="6463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66FFFF"/>
                </a:solidFill>
                <a:latin typeface="Arial Black" pitchFamily="34" charset="0"/>
                <a:ea typeface="Arial Unicode MS"/>
                <a:cs typeface="Arial Unicode MS"/>
              </a:rPr>
              <a:t>✥✥✥✥✥✥✥✥✥✥✥✥✥✥✥✥✥✥✥✥✥✥✥✥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rgbClr val="66FFFF"/>
              </a:solidFill>
              <a:latin typeface="Arial Black" pitchFamily="34" charset="0"/>
            </a:endParaRP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609600" y="952500"/>
            <a:ext cx="3870960" cy="3299114"/>
          </a:xfrm>
          <a:prstGeom prst="plus">
            <a:avLst>
              <a:gd name="adj" fmla="val 14369"/>
            </a:avLst>
          </a:prstGeom>
          <a:solidFill>
            <a:srgbClr val="FFFFFF">
              <a:shade val="85000"/>
            </a:srgbClr>
          </a:solidFill>
          <a:ln w="47625" cap="rnd">
            <a:gradFill flip="none" rotWithShape="1">
              <a:gsLst>
                <a:gs pos="0">
                  <a:srgbClr val="A603AB"/>
                </a:gs>
                <a:gs pos="21001">
                  <a:srgbClr val="0819FB"/>
                </a:gs>
                <a:gs pos="35001">
                  <a:srgbClr val="1A8D48"/>
                </a:gs>
                <a:gs pos="52000">
                  <a:srgbClr val="FFFF00"/>
                </a:gs>
                <a:gs pos="73000">
                  <a:srgbClr val="EE3F17"/>
                </a:gs>
                <a:gs pos="88000">
                  <a:srgbClr val="E81766"/>
                </a:gs>
                <a:gs pos="100000">
                  <a:srgbClr val="A603AB"/>
                </a:gs>
              </a:gsLst>
              <a:lin ang="15600000" scaled="0"/>
              <a:tileRect/>
            </a:gradFill>
            <a:prstDash val="solid"/>
            <a:rou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sp>
        <p:nvSpPr>
          <p:cNvPr id="8" name="Cloud 7"/>
          <p:cNvSpPr/>
          <p:nvPr/>
        </p:nvSpPr>
        <p:spPr>
          <a:xfrm>
            <a:off x="5181600" y="952500"/>
            <a:ext cx="3657600" cy="2781300"/>
          </a:xfrm>
          <a:prstGeom prst="cloud">
            <a:avLst/>
          </a:prstGeom>
          <a:blipFill>
            <a:blip r:embed="rId3" cstate="print"/>
            <a:stretch>
              <a:fillRect l="2000" t="-4000" r="2000"/>
            </a:stretch>
          </a:blipFill>
          <a:ln cap="rnd" cmpd="tri">
            <a:gradFill flip="none" rotWithShape="1">
              <a:gsLst>
                <a:gs pos="34000">
                  <a:srgbClr val="FF0000">
                    <a:alpha val="64000"/>
                  </a:srgbClr>
                </a:gs>
                <a:gs pos="25000">
                  <a:srgbClr val="FFFF00"/>
                </a:gs>
                <a:gs pos="50000">
                  <a:schemeClr val="accent3">
                    <a:lumMod val="60000"/>
                    <a:lumOff val="40000"/>
                  </a:schemeClr>
                </a:gs>
                <a:gs pos="75000">
                  <a:srgbClr val="FF0000"/>
                </a:gs>
                <a:gs pos="100000">
                  <a:srgbClr val="FFC000"/>
                </a:gs>
              </a:gsLst>
              <a:lin ang="18900000" scaled="1"/>
              <a:tileRect/>
            </a:gradFill>
            <a:prstDash val="solid"/>
            <a:bevel/>
            <a:headEnd type="oval"/>
            <a:tailEnd type="oval"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rtlCol="0" anchor="b" anchorCtr="0">
            <a:sp3d/>
          </a:bodyPr>
          <a:lstStyle/>
          <a:p>
            <a:pPr algn="ctr"/>
            <a:r>
              <a:rPr lang="bn-B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69555" y="2019300"/>
            <a:ext cx="2023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 পাঠ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485899"/>
          <a:ext cx="3276600" cy="4238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820442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শীর্ষ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দুর্লঙ্ঘনীয়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এভারে</a:t>
                      </a:r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স্ট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অবাক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62024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দৃঢ়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প্রতিজ্ঞ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3724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733800" y="1485899"/>
          <a:ext cx="5029200" cy="4211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84017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48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l"/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চূড়া</a:t>
                      </a:r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যাকে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লঙ্ঘন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বা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অতিক্রম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করা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কঠিন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হিমালয়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পর্বতের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সর্বোচ্চ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চূড়া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আশ্চর্য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হওয়া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প্রতিজ্ঞা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পূরণে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যার</a:t>
                      </a:r>
                      <a:r>
                        <a:rPr lang="en-US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সংকল্প</a:t>
                      </a:r>
                      <a:r>
                        <a:rPr lang="en-US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20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দৃঢ়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5926">
                <a:tc>
                  <a:txBody>
                    <a:bodyPr/>
                    <a:lstStyle/>
                    <a:p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Double Brace 4"/>
          <p:cNvSpPr/>
          <p:nvPr/>
        </p:nvSpPr>
        <p:spPr>
          <a:xfrm>
            <a:off x="685800" y="266700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শব্দের অর্থ গুলো পড়ি ও শিখি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685800" y="266700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বিপরীত শব্দ গুলো পড়ি ও শিখি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1476295"/>
          <a:ext cx="3276600" cy="423870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76600"/>
              </a:tblGrid>
              <a:tr h="820442">
                <a:tc>
                  <a:txBody>
                    <a:bodyPr/>
                    <a:lstStyle/>
                    <a:p>
                      <a:pPr algn="ctr"/>
                      <a:r>
                        <a:rPr lang="bn-BD" sz="4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মূল</a:t>
                      </a:r>
                      <a:r>
                        <a:rPr lang="bn-BD" sz="4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4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তরুণ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গম্ভীর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সহজ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জয়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62024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37241"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876800" y="1476295"/>
          <a:ext cx="3200400" cy="42116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00400"/>
              </a:tblGrid>
              <a:tr h="840170">
                <a:tc>
                  <a:txBody>
                    <a:bodyPr/>
                    <a:lstStyle/>
                    <a:p>
                      <a:pPr algn="ctr"/>
                      <a:r>
                        <a:rPr lang="bn-BD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বিপরীত  শব্দ</a:t>
                      </a:r>
                      <a:endParaRPr lang="en-US" sz="48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বৃদ্ধ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চঞ্চল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কঠিন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পরাজয়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অনর্থ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5926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685800" y="266700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সমার্থক শব্দ গুলো পড়ি ও শিখি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1485899"/>
          <a:ext cx="3276600" cy="423870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276600"/>
              </a:tblGrid>
              <a:tr h="820442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48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সূর্য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পতাকা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দিন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77348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পাহাড়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62024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অর্থ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37241">
                <a:tc>
                  <a:txBody>
                    <a:bodyPr/>
                    <a:lstStyle/>
                    <a:p>
                      <a:endParaRPr lang="en-US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733800" y="1485899"/>
          <a:ext cx="5029200" cy="421168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29200"/>
              </a:tblGrid>
              <a:tr h="840170">
                <a:tc>
                  <a:txBody>
                    <a:bodyPr/>
                    <a:lstStyle/>
                    <a:p>
                      <a:pPr algn="ctr"/>
                      <a:r>
                        <a:rPr lang="bn-BD" sz="4800" dirty="0" smtClean="0">
                          <a:latin typeface="NikoshBAN" pitchFamily="2" charset="0"/>
                          <a:cs typeface="NikoshBAN" pitchFamily="2" charset="0"/>
                        </a:rPr>
                        <a:t>সমার্থক</a:t>
                      </a:r>
                      <a:r>
                        <a:rPr lang="bn-BD" sz="4800" baseline="0" dirty="0" smtClean="0">
                          <a:latin typeface="NikoshBAN" pitchFamily="2" charset="0"/>
                          <a:cs typeface="NikoshBAN" pitchFamily="2" charset="0"/>
                        </a:rPr>
                        <a:t> শব্দ</a:t>
                      </a:r>
                      <a:endParaRPr lang="en-US" sz="48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pPr algn="l"/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রবি,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দিবাকর ।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নিশান,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কেতন 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দিবস,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দিবা 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পর্বত,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গিরি 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585117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ধন,</a:t>
                      </a:r>
                      <a:r>
                        <a:rPr lang="bn-BD" sz="3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টাকা । </a:t>
                      </a:r>
                      <a:endParaRPr lang="en-US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445926">
                <a:tc>
                  <a:txBody>
                    <a:bodyPr/>
                    <a:lstStyle/>
                    <a:p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Brace 2"/>
          <p:cNvSpPr/>
          <p:nvPr/>
        </p:nvSpPr>
        <p:spPr>
          <a:xfrm>
            <a:off x="685800" y="266700"/>
            <a:ext cx="7696200" cy="11430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প্রদত্ত শব্দগুলোর পদ নির্ণয় করঃ ( দলে ) 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76400" y="1600200"/>
          <a:ext cx="2971800" cy="411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18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bn-BD" sz="5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শব্দ</a:t>
                      </a:r>
                      <a:endParaRPr lang="en-US" sz="5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বাংলাদেশ</a:t>
                      </a:r>
                      <a:endParaRPr lang="en-US" sz="3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সাহস</a:t>
                      </a:r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তিনি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ও</a:t>
                      </a:r>
                      <a:r>
                        <a:rPr lang="bn-BD" sz="3600" baseline="0" dirty="0" smtClean="0">
                          <a:effectLst/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দেখা</a:t>
                      </a:r>
                      <a:r>
                        <a:rPr lang="bn-BD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800600" y="1600200"/>
          <a:ext cx="2971800" cy="411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718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bn-BD" sz="54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পদ</a:t>
                      </a:r>
                      <a:r>
                        <a:rPr lang="bn-BD" sz="54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5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বিশেষ্য</a:t>
                      </a:r>
                      <a:r>
                        <a:rPr lang="bn-BD" sz="3600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বিশেষণ</a:t>
                      </a:r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সর্বনাম</a:t>
                      </a:r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অব্যয়</a:t>
                      </a:r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ক্রিয়া</a:t>
                      </a:r>
                      <a:r>
                        <a:rPr lang="bn-BD" sz="36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Brace 1"/>
          <p:cNvSpPr/>
          <p:nvPr/>
        </p:nvSpPr>
        <p:spPr>
          <a:xfrm>
            <a:off x="685800" y="266700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 কথায় প্রকাশ করঃ ( দলে ) 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447800" y="1638300"/>
          <a:ext cx="6629400" cy="3733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6629400"/>
              </a:tblGrid>
              <a:tr h="1143000">
                <a:tc>
                  <a:txBody>
                    <a:bodyPr/>
                    <a:lstStyle/>
                    <a:p>
                      <a:pPr algn="l"/>
                      <a:r>
                        <a:rPr lang="bn-BD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প্রদত্ত বাক্য</a:t>
                      </a:r>
                      <a:r>
                        <a:rPr lang="en-US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         </a:t>
                      </a:r>
                      <a:r>
                        <a:rPr lang="bn-BD" sz="4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গুচ্ছ বদ্ধ শব্দ</a:t>
                      </a:r>
                      <a:endParaRPr lang="en-US" sz="4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শৈশব থেকে আরম্ভ করে -              আশৈশব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যিনি অভিযান করেন -                 অভিযাত্রিক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যিনি শিক্ষা গ্রহণ করেন -          </a:t>
                      </a:r>
                      <a:r>
                        <a:rPr lang="bn-BD" sz="28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 শিক্ষার্থী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যাকে জয় করা যায় না -                অজেয়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অল্প বয়স যার -                           অল্প বয়স্ক</a:t>
                      </a:r>
                      <a:endParaRPr lang="en-US" sz="28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2781300" y="3505200"/>
            <a:ext cx="3733800" cy="0"/>
          </a:xfrm>
          <a:prstGeom prst="line">
            <a:avLst/>
          </a:prstGeom>
          <a:ln w="82550" cmpd="dbl">
            <a:headEnd type="none"/>
            <a:tailEnd type="none" w="sm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724400" y="2781300"/>
            <a:ext cx="3352800" cy="25146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  <a:shade val="30000"/>
                  <a:satMod val="115000"/>
                </a:schemeClr>
              </a:gs>
              <a:gs pos="50000">
                <a:schemeClr val="accent1">
                  <a:lumMod val="50000"/>
                  <a:shade val="67500"/>
                  <a:satMod val="115000"/>
                </a:schemeClr>
              </a:gs>
              <a:gs pos="100000">
                <a:schemeClr val="accent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91670"/>
            <a:ext cx="9144000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/>
              </a:rPr>
              <a:t></a:t>
            </a:r>
            <a:endParaRPr lang="en-US" sz="5400" b="1" dirty="0">
              <a:ln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78.jpg">
            <a:hlinkClick r:id="" action="ppaction://hlinkshowjump?jump=lastslide" highlightClick="1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952500"/>
            <a:ext cx="1645920" cy="1722120"/>
          </a:xfrm>
          <a:prstGeom prst="rect">
            <a:avLst/>
          </a:prstGeom>
          <a:ln w="190500" cap="sq">
            <a:solidFill>
              <a:srgbClr val="9999FF"/>
            </a:solidFill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4" name="TextBox 3"/>
          <p:cNvSpPr txBox="1"/>
          <p:nvPr/>
        </p:nvSpPr>
        <p:spPr>
          <a:xfrm>
            <a:off x="0" y="2781300"/>
            <a:ext cx="335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মানুষটির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3909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মানুষটির মতো আরও তিনজন বাংলাদেশি এভারেস্ট বিজয়ীর নাম লিখ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9243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ছবির মানুষটি কীভাবে তাঁর শৈশব স্বপ্ন পূরণে সফল হলেন ?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971800" cy="1077575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0"/>
            <a:ext cx="2971800" cy="1077575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দলে</a:t>
            </a:r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38300"/>
            <a:ext cx="9144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Ü"/>
            </a:pPr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এভারেস্ট বিজয়ী প্রথম বাংলাদেশী কে ? </a:t>
            </a:r>
          </a:p>
          <a:p>
            <a:pPr>
              <a:buFont typeface="Wingdings"/>
              <a:buChar char="Ü"/>
            </a:pPr>
            <a:r>
              <a:rPr lang="bn-BD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মুসা ইব্রাহিম কত তারিখে এভারেস্টের চূড়ায় পা রাখেন ? </a:t>
            </a:r>
          </a:p>
          <a:p>
            <a:pPr>
              <a:buFont typeface="Wingdings"/>
              <a:buChar char="Ü"/>
            </a:pPr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 এভারেস্টের উচ্চতা কত ? </a:t>
            </a:r>
          </a:p>
          <a:p>
            <a:pPr>
              <a:buFont typeface="Wingdings"/>
              <a:buChar char="Ü"/>
            </a:pPr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কোন কিছু জয় করার জন্য কিসের প্রয়োজন সবচেয়ে বেশি ?</a:t>
            </a:r>
          </a:p>
          <a:p>
            <a:pPr>
              <a:buFont typeface="Wingdings"/>
              <a:buChar char="Ü"/>
            </a:pPr>
            <a:r>
              <a:rPr lang="bn-BD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/>
              </a:rPr>
              <a:t>  নর্থ আলপাইন ক্লাবের কাজ কী ?   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uble Brace 2"/>
          <p:cNvSpPr/>
          <p:nvPr/>
        </p:nvSpPr>
        <p:spPr>
          <a:xfrm>
            <a:off x="685800" y="266700"/>
            <a:ext cx="76962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 গুলোর উত্তর বলঃ   ( দলে ) 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1623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মুসা ইব্রাহিম বাংলাদেশের প্রথম এভারেস্ট বিজয়ী। </a:t>
            </a:r>
          </a:p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2010 সালে 23শে মে ভোর 5টা 55মিনিটে মুসা ইব্রাহিম বাংলাদেশের  পতাকা  এভারেস্টের শীর্ষে উড়িয়ে দেন।</a:t>
            </a: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মুসা ইব্রাহিম ঢাকা বিশ্ববিদ্যালয়ের শিক্ষা ও গবেষণা ইনিস্টিটিউটে পড়া শোনা করেন। </a:t>
            </a:r>
          </a:p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২০০৭ সালে মুসা ইব্রাহিম ‘নর্থ আল্পাইন ক্লাব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Wide Latin"/>
                <a:cs typeface="NikoshBAN" pitchFamily="2" charset="0"/>
              </a:rPr>
              <a:t>’ </a:t>
            </a: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প্রতিষ্ঠা করেন। </a:t>
            </a:r>
          </a:p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এভারেস্টের উচ্চতা ২৯,০৩৫ মিটার । </a:t>
            </a:r>
          </a:p>
          <a:p>
            <a:pPr>
              <a:buFont typeface="Arial" pitchFamily="34" charset="0"/>
              <a:buChar char="•"/>
            </a:pPr>
            <a:r>
              <a:rPr lang="bn-BD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এভারেস্টের চুড়ায় ওঠার জন্য প্রয়োজন প্রচণ্ড ইচ্ছাশক্তি ও সাহস।  </a:t>
            </a:r>
            <a:endParaRPr 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uble Brace 2"/>
          <p:cNvSpPr/>
          <p:nvPr/>
        </p:nvSpPr>
        <p:spPr>
          <a:xfrm>
            <a:off x="0" y="266700"/>
            <a:ext cx="9144000" cy="990600"/>
          </a:xfrm>
          <a:prstGeom prst="bracePair">
            <a:avLst>
              <a:gd name="adj" fmla="val 25000"/>
            </a:avLst>
          </a:prstGeom>
          <a:solidFill>
            <a:schemeClr val="tx1"/>
          </a:solidFill>
          <a:ln w="114300"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আমরা কি কি জানলাম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ভেবে বল )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4"/>
          <p:cNvSpPr/>
          <p:nvPr/>
        </p:nvSpPr>
        <p:spPr>
          <a:xfrm>
            <a:off x="7620000" y="1485900"/>
            <a:ext cx="1524000" cy="1219200"/>
          </a:xfrm>
          <a:prstGeom prst="cloud">
            <a:avLst/>
          </a:prstGeom>
          <a:noFill/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2895600" y="1181100"/>
            <a:ext cx="3200400" cy="1447800"/>
          </a:xfrm>
          <a:prstGeom prst="wedgeEllipseCallout">
            <a:avLst>
              <a:gd name="adj1" fmla="val -43690"/>
              <a:gd name="adj2" fmla="val 71343"/>
            </a:avLst>
          </a:prstGeom>
          <a:noFill/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এবার দেখ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t="-3000" r="-9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95600" y="571500"/>
            <a:ext cx="3048000" cy="83099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l="44000" t="49000" r="56000" b="73000"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bn-BD" sz="4800" b="1" dirty="0" smtClean="0">
                <a:ln>
                  <a:solidFill>
                    <a:srgbClr val="FF0000"/>
                  </a:solidFill>
                </a:ln>
                <a:blipFill dpi="0" rotWithShape="1">
                  <a:blip r:embed="rId3"/>
                  <a:srcRect/>
                  <a:tile tx="-342900" ty="260350" sx="84000" sy="72000" flip="none" algn="b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tellar" pitchFamily="18" charset="0"/>
                <a:cs typeface="NikoshBAN" pitchFamily="2" charset="0"/>
              </a:rPr>
              <a:t>বাড়ির কাজ 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2705100"/>
            <a:ext cx="9144000" cy="1827193"/>
          </a:xfrm>
          <a:prstGeom prst="cloud">
            <a:avLst/>
          </a:prstGeom>
          <a:solidFill>
            <a:schemeClr val="accent1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পাঠ্যাংশটুকুর মূলভাব তোমাদের নিজ নিজ ভাষায় লিখে আনবে। 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895600" y="1333500"/>
            <a:ext cx="3200400" cy="0"/>
          </a:xfrm>
          <a:prstGeom prst="line">
            <a:avLst/>
          </a:prstGeom>
          <a:ln w="209550" cmpd="dbl"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  <a:headEnd type="diamond"/>
            <a:tailEnd type="diamon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r="-4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20193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2400000" rev="1800000"/>
              </a:camera>
              <a:lightRig rig="threePt" dir="t"/>
            </a:scene3d>
            <a:sp3d contourW="12700">
              <a:contourClr>
                <a:srgbClr val="FF0000"/>
              </a:contourClr>
            </a:sp3d>
          </a:bodyPr>
          <a:lstStyle/>
          <a:p>
            <a:pPr algn="ctr"/>
            <a:r>
              <a:rPr lang="bn-BD" sz="8800" dirty="0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50800" dir="5400000" algn="ctr" rotWithShape="0">
                    <a:schemeClr val="accent3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n>
                <a:solidFill>
                  <a:schemeClr val="tx1"/>
                </a:solidFill>
                <a:prstDash val="sysDot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50800" dir="5400000" algn="ctr" rotWithShape="0">
                  <a:schemeClr val="accent3">
                    <a:lumMod val="60000"/>
                    <a:lumOff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08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4152900"/>
            <a:ext cx="1371600" cy="1409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nip Diagonal Corner Rectangle 5"/>
          <p:cNvSpPr/>
          <p:nvPr/>
        </p:nvSpPr>
        <p:spPr>
          <a:xfrm>
            <a:off x="0" y="1333500"/>
            <a:ext cx="9144000" cy="2438400"/>
          </a:xfrm>
          <a:prstGeom prst="snip2DiagRect">
            <a:avLst>
              <a:gd name="adj1" fmla="val 0"/>
              <a:gd name="adj2" fmla="val 863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19799991" rev="0"/>
            </a:camera>
            <a:lightRig rig="glow" dir="t">
              <a:rot lat="0" lon="0" rev="174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bIns="91440" rtlCol="0" anchor="ctr" anchorCtr="0">
            <a:sp3d extrusionH="57150" contourW="12700" prstMaterial="powder">
              <a:extrusionClr>
                <a:srgbClr val="FF0000"/>
              </a:extrusionClr>
              <a:contourClr>
                <a:srgbClr val="FFFF00"/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11500" dirty="0" smtClean="0">
                <a:ln w="25400" cmpd="tri">
                  <a:solidFill>
                    <a:srgbClr val="FFFF00"/>
                  </a:solidFill>
                  <a:prstDash val="sysDash"/>
                </a:ln>
                <a:solidFill>
                  <a:srgbClr val="FF0000"/>
                </a:solidFill>
                <a:effectLst>
                  <a:outerShdw blurRad="50800" dist="50800" dir="5400000" algn="ctr" rotWithShape="0">
                    <a:srgbClr val="FF0000"/>
                  </a:outerShdw>
                </a:effectLst>
                <a:latin typeface="NikoshBAN" pitchFamily="2" charset="0"/>
                <a:cs typeface="NikoshBAN" pitchFamily="2" charset="0"/>
              </a:rPr>
              <a:t>সবাই ভালো থেকো  </a:t>
            </a:r>
            <a:endParaRPr lang="en-US" sz="11500" dirty="0">
              <a:ln w="25400" cmpd="tri">
                <a:solidFill>
                  <a:srgbClr val="FFFF00"/>
                </a:solidFill>
                <a:prstDash val="sysDash"/>
              </a:ln>
              <a:solidFill>
                <a:srgbClr val="FF0000"/>
              </a:solidFill>
              <a:effectLst>
                <a:outerShdw blurRad="50800" dist="50800" dir="5400000" algn="ctr" rotWithShape="0">
                  <a:srgbClr val="FF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8" presetClass="emph" presetSubtype="0" fill="hold" grpId="4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432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Custom 26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7FE7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5038</TotalTime>
  <Words>684</Words>
  <Application>Microsoft Office PowerPoint</Application>
  <PresentationFormat>On-screen Show (16:10)</PresentationFormat>
  <Paragraphs>184</Paragraphs>
  <Slides>25</Slides>
  <Notes>5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Paper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Dilruba Khanom</dc:creator>
  <cp:lastModifiedBy>Dilruba Khanom</cp:lastModifiedBy>
  <cp:revision>139</cp:revision>
  <dcterms:created xsi:type="dcterms:W3CDTF">2006-08-16T00:00:00Z</dcterms:created>
  <dcterms:modified xsi:type="dcterms:W3CDTF">2013-09-12T12:45:27Z</dcterms:modified>
</cp:coreProperties>
</file>